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60" r:id="rId5"/>
    <p:sldId id="258" r:id="rId6"/>
    <p:sldId id="296" r:id="rId7"/>
    <p:sldId id="284" r:id="rId8"/>
    <p:sldId id="289" r:id="rId9"/>
    <p:sldId id="288" r:id="rId10"/>
    <p:sldId id="291" r:id="rId11"/>
    <p:sldId id="297" r:id="rId12"/>
    <p:sldId id="298" r:id="rId13"/>
    <p:sldId id="299" r:id="rId14"/>
    <p:sldId id="303" r:id="rId15"/>
    <p:sldId id="300" r:id="rId16"/>
    <p:sldId id="301" r:id="rId17"/>
    <p:sldId id="302" r:id="rId18"/>
    <p:sldId id="308" r:id="rId19"/>
    <p:sldId id="309" r:id="rId20"/>
    <p:sldId id="305" r:id="rId21"/>
    <p:sldId id="306" r:id="rId22"/>
    <p:sldId id="307" r:id="rId23"/>
    <p:sldId id="278" r:id="rId24"/>
    <p:sldId id="279" r:id="rId25"/>
    <p:sldId id="280" r:id="rId26"/>
    <p:sldId id="281" r:id="rId27"/>
    <p:sldId id="282" r:id="rId28"/>
    <p:sldId id="283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5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FDF"/>
    <a:srgbClr val="000000"/>
    <a:srgbClr val="5B9BD5"/>
    <a:srgbClr val="181717"/>
    <a:srgbClr val="645936"/>
    <a:srgbClr val="FF505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834" autoAdjust="0"/>
  </p:normalViewPr>
  <p:slideViewPr>
    <p:cSldViewPr snapToGrid="0">
      <p:cViewPr varScale="1">
        <p:scale>
          <a:sx n="119" d="100"/>
          <a:sy n="11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 smtClean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2</a:t>
            </a:r>
            <a:r>
              <a:rPr lang="ko-KR" altLang="en-US" sz="2200" dirty="0" smtClean="0">
                <a:latin typeface="맑은 고딕" pitchFamily="50" charset="-127"/>
              </a:rPr>
              <a:t>차 프로젝트 </a:t>
            </a:r>
            <a:r>
              <a:rPr lang="ko-KR" altLang="en-US" sz="2200" dirty="0" err="1" smtClean="0">
                <a:latin typeface="맑은 고딕" pitchFamily="50" charset="-127"/>
              </a:rPr>
              <a:t>최종발표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[</a:t>
            </a:r>
            <a:r>
              <a:rPr lang="ko-KR" altLang="en-US" sz="2200" dirty="0" smtClean="0">
                <a:latin typeface="맑은 고딕" pitchFamily="50" charset="-127"/>
              </a:rPr>
              <a:t>빅데이터전문가</a:t>
            </a:r>
            <a:r>
              <a:rPr lang="en-US" altLang="ko-KR" sz="2200" dirty="0" smtClean="0">
                <a:latin typeface="맑은 고딕" pitchFamily="50" charset="-127"/>
              </a:rPr>
              <a:t>]</a:t>
            </a:r>
            <a:r>
              <a:rPr lang="ko-KR" altLang="en-US" sz="2200" dirty="0" smtClean="0">
                <a:latin typeface="맑은 고딕" pitchFamily="50" charset="-127"/>
              </a:rPr>
              <a:t>빅데이터분석 </a:t>
            </a:r>
            <a:r>
              <a:rPr lang="ko-KR" altLang="en-US" sz="2200" dirty="0" err="1" smtClean="0">
                <a:latin typeface="맑은 고딕" pitchFamily="50" charset="-127"/>
              </a:rPr>
              <a:t>머신러닝활용</a:t>
            </a:r>
            <a:r>
              <a:rPr lang="en-US" altLang="ko-KR" sz="2200" dirty="0" smtClean="0">
                <a:latin typeface="맑은 고딕" pitchFamily="50" charset="-127"/>
              </a:rPr>
              <a:t>(</a:t>
            </a:r>
            <a:r>
              <a:rPr lang="ko-KR" altLang="en-US" sz="2200" dirty="0" smtClean="0">
                <a:latin typeface="맑은 고딕" pitchFamily="50" charset="-127"/>
              </a:rPr>
              <a:t>자바</a:t>
            </a:r>
            <a:r>
              <a:rPr lang="en-US" altLang="ko-KR" sz="2200" dirty="0" smtClean="0">
                <a:latin typeface="맑은 고딕" pitchFamily="50" charset="-127"/>
              </a:rPr>
              <a:t>, </a:t>
            </a:r>
            <a:r>
              <a:rPr lang="ko-KR" altLang="en-US" sz="2200" dirty="0" err="1" smtClean="0">
                <a:latin typeface="맑은 고딕" pitchFamily="50" charset="-127"/>
              </a:rPr>
              <a:t>파이썬</a:t>
            </a:r>
            <a:r>
              <a:rPr lang="en-US" altLang="ko-KR" sz="2200" dirty="0" smtClean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endParaRPr lang="ko-KR" altLang="en-US" sz="35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06127"/>
            <a:ext cx="10458450" cy="5307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POS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</a:t>
            </a:r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5412" y="130032"/>
            <a:ext cx="389848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/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03" y="1709323"/>
            <a:ext cx="4970472" cy="4775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7" y="1671959"/>
            <a:ext cx="4761497" cy="48500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2394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1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 / 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1" y="1715710"/>
            <a:ext cx="4759869" cy="4876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3" y="1715710"/>
            <a:ext cx="4899530" cy="4799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7345" y="1078749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0736" y="105544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1" y="1728984"/>
            <a:ext cx="7440528" cy="47947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5872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725320"/>
            <a:ext cx="7315200" cy="4783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4780" y="131474"/>
            <a:ext cx="4010784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6061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6" y="1728984"/>
            <a:ext cx="5027816" cy="46051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9" y="1706945"/>
            <a:ext cx="5119566" cy="46492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5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2" y="1643241"/>
            <a:ext cx="4968040" cy="4672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2" y="1710242"/>
            <a:ext cx="5370624" cy="4605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4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7" y="947648"/>
            <a:ext cx="10569996" cy="5689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3" y="4153792"/>
            <a:ext cx="1392944" cy="22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812638" y="666008"/>
            <a:ext cx="1944017" cy="46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32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목 차</a:t>
            </a:r>
            <a:endParaRPr lang="en-US" sz="32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406492" y="-138546"/>
            <a:ext cx="6952516" cy="6996546"/>
            <a:chOff x="5406492" y="-138546"/>
            <a:chExt cx="6952516" cy="69965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5406492" y="-138546"/>
              <a:ext cx="1933543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「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10425465" y="3087737"/>
              <a:ext cx="1933543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」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982245" y="1374060"/>
            <a:ext cx="4744533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1.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en-US" altLang="ko-KR" sz="3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3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ko-KR" altLang="en-US" sz="3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역할 소개</a:t>
            </a:r>
            <a:endParaRPr lang="ko-KR" altLang="en-US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2. </a:t>
            </a:r>
            <a:r>
              <a:rPr lang="ko-KR" altLang="en-US" sz="3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개발 환경 </a:t>
            </a:r>
            <a:endParaRPr lang="en-US" altLang="ko-KR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3. </a:t>
            </a:r>
            <a:r>
              <a:rPr lang="ko-KR" altLang="en-US" sz="3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개발 일정</a:t>
            </a:r>
            <a:endParaRPr lang="ko-KR" altLang="en-US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4. </a:t>
            </a:r>
            <a:r>
              <a:rPr lang="ko-KR" altLang="en-US" sz="32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분석 내용</a:t>
            </a:r>
            <a:endParaRPr lang="ko-KR" altLang="en-US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5486400" cy="6858000"/>
            <a:chOff x="0" y="0"/>
            <a:chExt cx="5486400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5486400" cy="6858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93A58B-B7F0-B74F-A55D-28D3935A0C6D}"/>
                </a:ext>
              </a:extLst>
            </p:cNvPr>
            <p:cNvSpPr txBox="1"/>
            <p:nvPr/>
          </p:nvSpPr>
          <p:spPr>
            <a:xfrm>
              <a:off x="472603" y="119555"/>
              <a:ext cx="45411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Bell MT" panose="02020503060305020303" pitchFamily="18" charset="0"/>
                </a:rPr>
                <a:t>When you truly want something and go after it without limiting yourself with disbelief, the universe will make it happen.</a:t>
              </a:r>
              <a:endParaRPr kumimoji="1" lang="ko-KR" altLang="en-US" dirty="0">
                <a:latin typeface="Bell MT" panose="02020503060305020303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976464" y="310711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①</a:t>
            </a:r>
            <a:r>
              <a:rPr lang="ko-KR" altLang="en-US" sz="1600" dirty="0" err="1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유스케이스</a:t>
            </a:r>
            <a:endParaRPr lang="en-US" altLang="ko-KR" sz="160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②시퀀스</a:t>
            </a:r>
            <a:endParaRPr lang="en-US" altLang="ko-KR" sz="160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r>
              <a:rPr lang="ko-KR" altLang="en-US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③클래스</a:t>
            </a:r>
            <a:endParaRPr lang="ko-KR" altLang="en-US" sz="16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9354511" y="3291525"/>
            <a:ext cx="692805" cy="488937"/>
            <a:chOff x="9354511" y="3291525"/>
            <a:chExt cx="692805" cy="488937"/>
          </a:xfrm>
        </p:grpSpPr>
        <p:cxnSp>
          <p:nvCxnSpPr>
            <p:cNvPr id="7" name="직선 연결선 6"/>
            <p:cNvCxnSpPr/>
            <p:nvPr/>
          </p:nvCxnSpPr>
          <p:spPr>
            <a:xfrm flipV="1">
              <a:off x="9354511" y="3291525"/>
              <a:ext cx="692805" cy="2447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354511" y="3536253"/>
              <a:ext cx="692805" cy="244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9354511" y="3522617"/>
              <a:ext cx="692805" cy="13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chemeClr val="tx1"/>
                </a:solidFill>
              </a:rPr>
              <a:t>=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멈췄음</a:t>
            </a:r>
            <a:r>
              <a:rPr lang="en-US" altLang="ko-KR" sz="8000" dirty="0" smtClean="0">
                <a:solidFill>
                  <a:schemeClr val="tx1"/>
                </a:solidFill>
              </a:rPr>
              <a:t>.=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5" y="1328735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0" y="1328735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328735"/>
            <a:ext cx="1485906" cy="1485906"/>
          </a:xfrm>
          <a:prstGeom prst="rect">
            <a:avLst/>
          </a:prstGeom>
        </p:spPr>
      </p:pic>
      <p:sp>
        <p:nvSpPr>
          <p:cNvPr id="35" name="TextBox 5"/>
          <p:cNvSpPr txBox="1"/>
          <p:nvPr/>
        </p:nvSpPr>
        <p:spPr>
          <a:xfrm>
            <a:off x="748574" y="960646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 smtClean="0">
                <a:solidFill>
                  <a:srgbClr val="202020"/>
                </a:solidFill>
                <a:latin typeface="+mn-ea"/>
              </a:rPr>
              <a:t>조</a:t>
            </a:r>
            <a:r>
              <a:rPr lang="ko-KR" altLang="en-US" sz="2700" b="1" u="none" dirty="0" err="1" smtClean="0">
                <a:solidFill>
                  <a:srgbClr val="202020"/>
                </a:solidFill>
                <a:latin typeface="+mn-ea"/>
              </a:rPr>
              <a:t>윤찬</a:t>
            </a:r>
            <a:endParaRPr lang="ko-KR" altLang="en-US" sz="2700" dirty="0">
              <a:latin typeface="+mn-ea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243450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5198130" y="910953"/>
            <a:ext cx="12150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988490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920767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6" y="1328735"/>
            <a:ext cx="1485906" cy="14859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45" y="1328735"/>
            <a:ext cx="1485906" cy="1485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4633" y="1083221"/>
            <a:ext cx="10707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/>
              <a:t>(</a:t>
            </a:r>
            <a:r>
              <a:rPr lang="en-US" altLang="ko-KR" sz="1700" b="1" dirty="0" smtClean="0">
                <a:solidFill>
                  <a:srgbClr val="FF0000"/>
                </a:solidFill>
                <a:latin typeface="+mj-ea"/>
              </a:rPr>
              <a:t>PM</a:t>
            </a:r>
            <a:r>
              <a:rPr lang="en-US" altLang="ko-KR" sz="1700" b="1" dirty="0" smtClean="0"/>
              <a:t>)</a:t>
            </a:r>
            <a:endParaRPr lang="en-US" altLang="ko-KR" sz="17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60836" y="109190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(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</a:rPr>
              <a:t>부팀장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29039" y="109190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09550" y="2836475"/>
            <a:ext cx="11639550" cy="3916297"/>
            <a:chOff x="209550" y="2789967"/>
            <a:chExt cx="11639550" cy="3916297"/>
          </a:xfrm>
        </p:grpSpPr>
        <p:sp>
          <p:nvSpPr>
            <p:cNvPr id="18" name="직사각형 17"/>
            <p:cNvSpPr/>
            <p:nvPr/>
          </p:nvSpPr>
          <p:spPr>
            <a:xfrm>
              <a:off x="209550" y="2789967"/>
              <a:ext cx="11639550" cy="39162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사각형 설명선 28"/>
            <p:cNvSpPr/>
            <p:nvPr/>
          </p:nvSpPr>
          <p:spPr>
            <a:xfrm>
              <a:off x="514909" y="3265314"/>
              <a:ext cx="1745672" cy="3190875"/>
            </a:xfrm>
            <a:prstGeom prst="wedgeRectCallout">
              <a:avLst>
                <a:gd name="adj1" fmla="val -4315"/>
                <a:gd name="adj2" fmla="val -5960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endParaRPr lang="en-US" altLang="ko-KR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 설명선 39"/>
            <p:cNvSpPr/>
            <p:nvPr/>
          </p:nvSpPr>
          <p:spPr>
            <a:xfrm>
              <a:off x="2723013" y="3295602"/>
              <a:ext cx="1792924" cy="3190875"/>
            </a:xfrm>
            <a:prstGeom prst="wedgeRectCallout">
              <a:avLst>
                <a:gd name="adj1" fmla="val -5176"/>
                <a:gd name="adj2" fmla="val -6064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endParaRPr lang="en-US" altLang="ko-KR" sz="15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사각형 설명선 42"/>
            <p:cNvSpPr/>
            <p:nvPr/>
          </p:nvSpPr>
          <p:spPr>
            <a:xfrm>
              <a:off x="4978369" y="3265314"/>
              <a:ext cx="1837389" cy="3190875"/>
            </a:xfrm>
            <a:prstGeom prst="wedgeRectCallout">
              <a:avLst>
                <a:gd name="adj1" fmla="val -3154"/>
                <a:gd name="adj2" fmla="val -6029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endParaRPr lang="en-US" altLang="ko-KR" sz="15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7307596" y="3265314"/>
              <a:ext cx="1794286" cy="3190875"/>
            </a:xfrm>
            <a:prstGeom prst="wedgeRectCallout">
              <a:avLst>
                <a:gd name="adj1" fmla="val -5025"/>
                <a:gd name="adj2" fmla="val -5960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endParaRPr lang="en-US" altLang="ko-KR" sz="15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사각형 설명선 44"/>
            <p:cNvSpPr/>
            <p:nvPr/>
          </p:nvSpPr>
          <p:spPr>
            <a:xfrm>
              <a:off x="9593720" y="3265314"/>
              <a:ext cx="1914531" cy="3190875"/>
            </a:xfrm>
            <a:prstGeom prst="wedgeRectCallout">
              <a:avLst>
                <a:gd name="adj1" fmla="val -3106"/>
                <a:gd name="adj2" fmla="val -5995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endParaRPr lang="en-US" altLang="ko-KR" sz="15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26066" y="3484181"/>
              <a:ext cx="173747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b="1" dirty="0" smtClean="0"/>
                <a:t>-</a:t>
              </a:r>
              <a:r>
                <a:rPr lang="en-US" altLang="ko-KR" sz="1400" b="1" dirty="0" smtClean="0">
                  <a:solidFill>
                    <a:srgbClr val="FF5050"/>
                  </a:solidFill>
                </a:rPr>
                <a:t>POS</a:t>
              </a:r>
              <a:r>
                <a:rPr lang="en-US" altLang="ko-KR" sz="1400" b="1" dirty="0" smtClean="0"/>
                <a:t>-         </a:t>
              </a:r>
              <a:r>
                <a:rPr lang="ko-KR" altLang="en-US" sz="1400" b="1" dirty="0" smtClean="0"/>
                <a:t>시스템 구조 설계</a:t>
              </a:r>
              <a:endParaRPr lang="en-US" altLang="ko-KR" sz="1400" b="1" dirty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전체 팀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/>
                <a:t>DB </a:t>
              </a:r>
              <a:r>
                <a:rPr lang="ko-KR" altLang="en-US" sz="1400" b="1" dirty="0"/>
                <a:t>구조 설계</a:t>
              </a:r>
              <a:r>
                <a:rPr lang="en-US" altLang="ko-KR" sz="1400" b="1" dirty="0"/>
                <a:t>/</a:t>
              </a:r>
              <a:r>
                <a:rPr lang="ko-KR" altLang="en-US" sz="1400" b="1" dirty="0" smtClean="0"/>
                <a:t>구축</a:t>
              </a:r>
              <a:endParaRPr lang="en-US" altLang="ko-KR" sz="1400" b="1" dirty="0" smtClean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/>
                <a:t>전체 프로젝트 일정 계획</a:t>
              </a:r>
              <a:r>
                <a:rPr lang="en-US" altLang="ko-KR" sz="1400" b="1" dirty="0"/>
                <a:t>/</a:t>
              </a:r>
              <a:r>
                <a:rPr lang="ko-KR" altLang="en-US" sz="1400" b="1" dirty="0" smtClean="0"/>
                <a:t>명세</a:t>
              </a:r>
              <a:endParaRPr lang="en-US" altLang="ko-KR" sz="1400" b="1" dirty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문제 해결 </a:t>
              </a:r>
              <a:r>
                <a:rPr lang="ko-KR" altLang="en-US" sz="1400" b="1" dirty="0"/>
                <a:t>방안 </a:t>
              </a:r>
              <a:r>
                <a:rPr lang="ko-KR" altLang="en-US" sz="1400" b="1" dirty="0" smtClean="0"/>
                <a:t>제시</a:t>
              </a:r>
              <a:endParaRPr lang="en-US" altLang="ko-KR" sz="1400" b="1" dirty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팀 기술 지원</a:t>
              </a:r>
              <a:endParaRPr lang="en-US" altLang="ko-KR" sz="1400" b="1" dirty="0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23819" y="3484181"/>
              <a:ext cx="16660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ko-KR" altLang="en-US" sz="1400" b="1" dirty="0"/>
                <a:t>회의록 </a:t>
              </a:r>
              <a:r>
                <a:rPr lang="ko-KR" altLang="en-US" sz="1400" b="1" dirty="0" smtClean="0"/>
                <a:t>작성</a:t>
              </a:r>
              <a:endParaRPr lang="en-US" altLang="ko-KR" sz="1400" b="1" dirty="0" smtClean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 smtClean="0"/>
                <a:t>홈페이지 로그인</a:t>
              </a:r>
              <a:r>
                <a:rPr lang="en-US" altLang="ko-KR" sz="1400" b="1" dirty="0" smtClean="0"/>
                <a:t>/ </a:t>
              </a:r>
              <a:r>
                <a:rPr lang="ko-KR" altLang="en-US" sz="1400" b="1" dirty="0" smtClean="0"/>
                <a:t>회원가입 </a:t>
              </a:r>
              <a:r>
                <a:rPr lang="en-US" altLang="ko-KR" sz="1400" b="1" dirty="0" smtClean="0"/>
                <a:t>html </a:t>
              </a:r>
              <a:r>
                <a:rPr lang="ko-KR" altLang="en-US" sz="1400" b="1" dirty="0" smtClean="0"/>
                <a:t>작업</a:t>
              </a:r>
              <a:endParaRPr lang="en-US" altLang="ko-KR" sz="1400" b="1" dirty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프로젝트  </a:t>
              </a:r>
              <a:r>
                <a:rPr lang="ko-KR" altLang="en-US" sz="1400" b="1" dirty="0" smtClean="0"/>
                <a:t>설계서 작성</a:t>
              </a:r>
              <a:endParaRPr lang="en-US" altLang="ko-KR" sz="1400" b="1" dirty="0" smtClean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클래스 </a:t>
              </a:r>
              <a:r>
                <a:rPr lang="ko-KR" altLang="en-US" sz="1400" b="1" dirty="0" smtClean="0"/>
                <a:t>다이어그램 작성</a:t>
              </a:r>
            </a:p>
            <a:p>
              <a:pPr marL="342900" indent="-342900">
                <a:buAutoNum type="arabicPeriod"/>
              </a:pPr>
              <a:r>
                <a:rPr lang="en-US" altLang="ko-KR" sz="1400" b="1" dirty="0" err="1" smtClean="0"/>
                <a:t>ppt</a:t>
              </a:r>
              <a:r>
                <a:rPr lang="ko-KR" altLang="en-US" sz="1400" b="1" dirty="0" smtClean="0"/>
                <a:t> </a:t>
              </a:r>
              <a:r>
                <a:rPr lang="ko-KR" altLang="en-US" sz="1400" b="1" dirty="0"/>
                <a:t>작업</a:t>
              </a:r>
              <a:endParaRPr lang="en-US" altLang="ko-KR" sz="1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5837" y="3484181"/>
              <a:ext cx="169533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altLang="ko-KR" sz="1400" b="1" dirty="0" smtClean="0"/>
                <a:t>-</a:t>
              </a:r>
              <a:r>
                <a:rPr lang="en-US" altLang="ko-KR" sz="1400" b="1" dirty="0" smtClean="0">
                  <a:solidFill>
                    <a:schemeClr val="accent6">
                      <a:lumMod val="75000"/>
                    </a:schemeClr>
                  </a:solidFill>
                  <a:ea typeface="Arita Buri Medium Bold" panose="020B0600000101010101" charset="-127"/>
                </a:rPr>
                <a:t>Meta order</a:t>
              </a:r>
              <a:r>
                <a:rPr lang="en-US" altLang="ko-KR" sz="1400" b="1" dirty="0" smtClean="0"/>
                <a:t>- </a:t>
              </a:r>
              <a:r>
                <a:rPr lang="ko-KR" altLang="en-US" sz="1400" b="1" dirty="0" smtClean="0"/>
                <a:t>앱 </a:t>
              </a:r>
              <a:r>
                <a:rPr lang="ko-KR" altLang="en-US" sz="1400" b="1" dirty="0" smtClean="0"/>
                <a:t>디자인</a:t>
              </a:r>
              <a:r>
                <a:rPr lang="en-US" altLang="ko-KR" sz="1400" b="1" dirty="0" smtClean="0"/>
                <a:t>/  </a:t>
              </a:r>
              <a:r>
                <a:rPr lang="ko-KR" altLang="en-US" sz="1400" b="1" dirty="0" smtClean="0"/>
                <a:t>구조 </a:t>
              </a:r>
              <a:r>
                <a:rPr lang="ko-KR" altLang="en-US" sz="1400" b="1" dirty="0"/>
                <a:t>설계</a:t>
              </a:r>
              <a:r>
                <a:rPr lang="en-US" altLang="ko-KR" sz="1400" b="1" dirty="0" smtClean="0"/>
                <a:t>/  </a:t>
              </a:r>
              <a:r>
                <a:rPr lang="ko-KR" altLang="en-US" sz="1400" b="1" dirty="0" smtClean="0"/>
                <a:t>기능 </a:t>
              </a:r>
              <a:r>
                <a:rPr lang="ko-KR" altLang="en-US" sz="1400" b="1" dirty="0"/>
                <a:t>설계</a:t>
              </a:r>
              <a:r>
                <a:rPr lang="en-US" altLang="ko-KR" sz="1400" b="1" dirty="0" smtClean="0"/>
                <a:t>/  </a:t>
              </a:r>
              <a:r>
                <a:rPr lang="ko-KR" altLang="en-US" sz="1400" b="1" dirty="0" smtClean="0"/>
                <a:t>시스템 구축</a:t>
              </a:r>
              <a:endParaRPr lang="en-US" altLang="ko-KR" sz="1400" b="1" dirty="0" smtClean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 smtClean="0"/>
                <a:t>프로젝트 결정</a:t>
              </a:r>
              <a:endParaRPr lang="en-US" altLang="ko-KR" sz="1400" b="1" dirty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/>
                <a:t>전체 프로젝트 </a:t>
              </a:r>
              <a:r>
                <a:rPr lang="ko-KR" altLang="en-US" sz="1400" b="1" dirty="0" smtClean="0"/>
                <a:t>관리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일정 관리</a:t>
              </a:r>
              <a:endParaRPr lang="en-US" altLang="ko-KR" sz="1400" b="1" dirty="0" smtClean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8618" y="3488590"/>
              <a:ext cx="166520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b="1" dirty="0" smtClean="0"/>
                <a:t>-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홈페이지</a:t>
              </a:r>
              <a:r>
                <a:rPr lang="en-US" altLang="ko-KR" sz="1400" b="1" dirty="0" smtClean="0"/>
                <a:t>-</a:t>
              </a:r>
              <a:r>
                <a:rPr lang="ko-KR" altLang="en-US" sz="1400" b="1" dirty="0" smtClean="0"/>
                <a:t> </a:t>
              </a:r>
              <a:r>
                <a:rPr lang="ko-KR" altLang="en-US" sz="1400" b="1" dirty="0" smtClean="0"/>
                <a:t>   사이트 </a:t>
              </a:r>
              <a:r>
                <a:rPr lang="en-US" altLang="ko-KR" sz="1400" b="1" dirty="0" smtClean="0"/>
                <a:t>html </a:t>
              </a:r>
              <a:r>
                <a:rPr lang="ko-KR" altLang="en-US" sz="1400" b="1" dirty="0" smtClean="0"/>
                <a:t>구축</a:t>
              </a:r>
              <a:r>
                <a:rPr lang="en-US" altLang="ko-KR" sz="1400" b="1" dirty="0" smtClean="0"/>
                <a:t> / </a:t>
              </a:r>
              <a:r>
                <a:rPr lang="ko-KR" altLang="en-US" sz="1400" b="1" dirty="0" smtClean="0"/>
                <a:t>디자인 설계</a:t>
              </a:r>
              <a:r>
                <a:rPr lang="en-US" altLang="ko-KR" sz="1400" b="1" dirty="0" smtClean="0"/>
                <a:t>/ </a:t>
              </a:r>
              <a:r>
                <a:rPr lang="ko-KR" altLang="en-US" sz="1400" b="1" dirty="0" smtClean="0"/>
                <a:t>기능 설계</a:t>
              </a:r>
              <a:r>
                <a:rPr lang="en-US" altLang="ko-KR" sz="1400" b="1" dirty="0"/>
                <a:t> </a:t>
              </a:r>
              <a:r>
                <a:rPr lang="ko-KR" altLang="en-US" sz="1400" b="1" dirty="0" smtClean="0"/>
                <a:t>및 기능 적용</a:t>
              </a:r>
              <a:r>
                <a:rPr lang="en-US" altLang="ko-KR" sz="1400" b="1" dirty="0" smtClean="0"/>
                <a:t>/ </a:t>
              </a:r>
              <a:r>
                <a:rPr lang="ko-KR" altLang="en-US" sz="1400" b="1" dirty="0" smtClean="0"/>
                <a:t>사이트 구축</a:t>
              </a:r>
              <a:endParaRPr lang="en-US" altLang="ko-KR" sz="1400" b="1" dirty="0" smtClean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/>
                <a:t>프로젝트 </a:t>
              </a:r>
              <a:r>
                <a:rPr lang="ko-KR" altLang="en-US" sz="1400" b="1" dirty="0" smtClean="0"/>
                <a:t>기획</a:t>
              </a:r>
              <a:endParaRPr lang="en-US" altLang="ko-KR" sz="1400" b="1" dirty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 smtClean="0"/>
                <a:t>시퀀스 다이어그램 작성</a:t>
              </a:r>
              <a:endParaRPr lang="en-US" altLang="ko-KR" sz="1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81771" y="3484181"/>
              <a:ext cx="167030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b="1" dirty="0" smtClean="0"/>
                <a:t>-</a:t>
              </a:r>
              <a:r>
                <a:rPr lang="en-US" altLang="ko-KR" sz="1400" b="1" dirty="0" smtClean="0">
                  <a:solidFill>
                    <a:schemeClr val="accent2">
                      <a:lumMod val="75000"/>
                    </a:schemeClr>
                  </a:solidFill>
                  <a:latin typeface="Arita Buri Medium Bold" panose="020B0600000101010101" charset="-127"/>
                  <a:ea typeface="Arita Buri Medium Bold" panose="020B0600000101010101" charset="-127"/>
                </a:rPr>
                <a:t>KIOSK</a:t>
              </a:r>
              <a:r>
                <a:rPr lang="en-US" altLang="ko-KR" sz="1400" b="1" dirty="0" smtClean="0"/>
                <a:t>- </a:t>
              </a:r>
              <a:r>
                <a:rPr lang="en-US" altLang="ko-KR" sz="1400" b="1" dirty="0" smtClean="0"/>
                <a:t>   </a:t>
              </a:r>
              <a:r>
                <a:rPr lang="ko-KR" altLang="en-US" sz="1400" b="1" dirty="0" smtClean="0"/>
                <a:t>구조 설계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 시스템 </a:t>
              </a:r>
              <a:r>
                <a:rPr lang="ko-KR" altLang="en-US" sz="1400" b="1" dirty="0"/>
                <a:t>디자인 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기능 </a:t>
              </a:r>
              <a:r>
                <a:rPr lang="ko-KR" altLang="en-US" sz="1400" b="1" dirty="0" smtClean="0"/>
                <a:t>설계 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시스템 구축</a:t>
              </a:r>
              <a:endParaRPr lang="en-US" altLang="ko-KR" sz="1400" b="1" dirty="0" smtClean="0"/>
            </a:p>
            <a:p>
              <a:pPr marL="342900" indent="-342900">
                <a:buFontTx/>
                <a:buAutoNum type="arabicPeriod"/>
              </a:pPr>
              <a:r>
                <a:rPr lang="ko-KR" altLang="en-US" sz="1400" b="1" dirty="0" smtClean="0"/>
                <a:t>프로젝트 기획</a:t>
              </a:r>
              <a:endParaRPr lang="en-US" altLang="ko-KR" sz="1400" b="1" dirty="0"/>
            </a:p>
            <a:p>
              <a:pPr marL="342900" indent="-342900">
                <a:buAutoNum type="arabicPeriod"/>
              </a:pPr>
              <a:r>
                <a:rPr lang="ko-KR" altLang="en-US" sz="1400" b="1" dirty="0" smtClean="0"/>
                <a:t>시퀀스 </a:t>
              </a:r>
              <a:r>
                <a:rPr lang="ko-KR" altLang="en-US" sz="1400" b="1" dirty="0" smtClean="0"/>
                <a:t>다이어그램 작성</a:t>
              </a:r>
              <a:endParaRPr lang="en-US" altLang="ko-KR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540943" y="109190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0828238" y="109190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8190" y="96398"/>
            <a:ext cx="32129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역할 소개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그룹 7"/>
          <p:cNvGrpSpPr/>
          <p:nvPr/>
        </p:nvGrpSpPr>
        <p:grpSpPr>
          <a:xfrm>
            <a:off x="376469" y="1558429"/>
            <a:ext cx="11305712" cy="4651871"/>
            <a:chOff x="531338" y="1653679"/>
            <a:chExt cx="11305712" cy="4651871"/>
          </a:xfrm>
        </p:grpSpPr>
        <p:grpSp>
          <p:nvGrpSpPr>
            <p:cNvPr id="7" name="그룹 6"/>
            <p:cNvGrpSpPr/>
            <p:nvPr/>
          </p:nvGrpSpPr>
          <p:grpSpPr>
            <a:xfrm>
              <a:off x="531338" y="1653679"/>
              <a:ext cx="10787721" cy="4585196"/>
              <a:chOff x="531338" y="1653679"/>
              <a:chExt cx="10787721" cy="458519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531338" y="2670905"/>
                <a:ext cx="3696710" cy="3567970"/>
                <a:chOff x="505766" y="2220943"/>
                <a:chExt cx="3961894" cy="396189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66" y="2220943"/>
                  <a:ext cx="3961894" cy="396189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18" name="TextBox 3"/>
                <p:cNvSpPr txBox="1"/>
                <p:nvPr/>
              </p:nvSpPr>
              <p:spPr>
                <a:xfrm>
                  <a:off x="980468" y="3676848"/>
                  <a:ext cx="3000991" cy="12311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MySQL </a:t>
                  </a:r>
                  <a:r>
                    <a:rPr lang="en-US" altLang="ko-KR" sz="2000" dirty="0"/>
                    <a:t>(ver8.0)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2. JDK </a:t>
                  </a:r>
                  <a:r>
                    <a:rPr lang="en-US" altLang="ko-KR" sz="2000" dirty="0"/>
                    <a:t>(ver1.8</a:t>
                  </a:r>
                  <a:r>
                    <a:rPr lang="en-US" altLang="ko-KR" sz="2000" dirty="0" smtClean="0"/>
                    <a:t>)</a:t>
                  </a:r>
                </a:p>
                <a:p>
                  <a:pPr lvl="0" latinLnBrk="1"/>
                  <a:r>
                    <a:rPr lang="en-US" altLang="ko-KR" sz="2000" dirty="0" smtClean="0"/>
                    <a:t>3. JRE (ver1.8)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Apache </a:t>
                  </a:r>
                  <a:r>
                    <a:rPr lang="en-US" altLang="ko-KR" sz="2000" dirty="0"/>
                    <a:t>Tomcat (ver8.5</a:t>
                  </a:r>
                  <a:r>
                    <a:rPr lang="en-US" altLang="ko-KR" sz="2000" dirty="0" smtClean="0"/>
                    <a:t>)</a:t>
                  </a:r>
                  <a:endParaRPr lang="ko-KR" altLang="en-US" sz="2000" dirty="0"/>
                </a:p>
              </p:txBody>
            </p:sp>
          </p:grpSp>
          <p:grpSp>
            <p:nvGrpSpPr>
              <p:cNvPr id="20" name="Group 6"/>
              <p:cNvGrpSpPr/>
              <p:nvPr/>
            </p:nvGrpSpPr>
            <p:grpSpPr>
              <a:xfrm>
                <a:off x="723900" y="1694866"/>
                <a:ext cx="3408345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2" name="Freeform 7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531361" y="2130431"/>
                <a:ext cx="1793421" cy="4103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환경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235291" y="2629735"/>
                <a:ext cx="3805618" cy="3609140"/>
                <a:chOff x="4350378" y="2236367"/>
                <a:chExt cx="3931046" cy="3931046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0378" y="2236367"/>
                  <a:ext cx="3931046" cy="3931046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TextBox 9"/>
                <p:cNvSpPr txBox="1"/>
                <p:nvPr/>
              </p:nvSpPr>
              <p:spPr>
                <a:xfrm>
                  <a:off x="5085543" y="3522960"/>
                  <a:ext cx="2507012" cy="15388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Java(</a:t>
                  </a:r>
                  <a:r>
                    <a:rPr lang="ko-KR" altLang="en-US" sz="2000" dirty="0" smtClean="0"/>
                    <a:t>기본 언어</a:t>
                  </a:r>
                  <a:r>
                    <a:rPr lang="en-US" altLang="ko-KR" sz="2000" dirty="0" smtClean="0"/>
                    <a:t>)</a:t>
                  </a:r>
                </a:p>
                <a:p>
                  <a:r>
                    <a:rPr lang="en-US" altLang="ko-KR" sz="2000" dirty="0" smtClean="0"/>
                    <a:t>2. HTML</a:t>
                  </a:r>
                </a:p>
                <a:p>
                  <a:r>
                    <a:rPr lang="en-US" altLang="ko-KR" sz="2000" dirty="0" smtClean="0"/>
                    <a:t>3. JSP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Java </a:t>
                  </a:r>
                  <a:r>
                    <a:rPr lang="en-US" altLang="ko-KR" sz="2000" dirty="0"/>
                    <a:t>Script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5. jQuery</a:t>
                  </a:r>
                  <a:endParaRPr lang="ko-KR" altLang="en-US" sz="2000" dirty="0"/>
                </a:p>
              </p:txBody>
            </p:sp>
          </p:grpSp>
          <p:grpSp>
            <p:nvGrpSpPr>
              <p:cNvPr id="27" name="Group 14"/>
              <p:cNvGrpSpPr/>
              <p:nvPr/>
            </p:nvGrpSpPr>
            <p:grpSpPr>
              <a:xfrm>
                <a:off x="4467660" y="1653679"/>
                <a:ext cx="3261980" cy="1281500"/>
                <a:chOff x="178578" y="28874"/>
                <a:chExt cx="6321665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9" name="Freeform 15"/>
                <p:cNvSpPr/>
                <p:nvPr/>
              </p:nvSpPr>
              <p:spPr>
                <a:xfrm>
                  <a:off x="178578" y="28874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8" name="TextBox 16"/>
              <p:cNvSpPr txBox="1"/>
              <p:nvPr/>
            </p:nvSpPr>
            <p:spPr>
              <a:xfrm>
                <a:off x="5183521" y="1925246"/>
                <a:ext cx="182384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smtClean="0">
                    <a:solidFill>
                      <a:srgbClr val="6E4D2C"/>
                    </a:solidFill>
                    <a:latin typeface="Source Han Sans KR Normal Bold"/>
                  </a:rPr>
                  <a:t>프로그래밍 </a:t>
                </a: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언어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31" name="Group 18"/>
              <p:cNvGrpSpPr/>
              <p:nvPr/>
            </p:nvGrpSpPr>
            <p:grpSpPr>
              <a:xfrm>
                <a:off x="8072660" y="1694866"/>
                <a:ext cx="3246399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3" name="Freeform 19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32" name="TextBox 20"/>
              <p:cNvSpPr txBox="1"/>
              <p:nvPr/>
            </p:nvSpPr>
            <p:spPr>
              <a:xfrm>
                <a:off x="8821965" y="1925246"/>
                <a:ext cx="163215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도구</a:t>
                </a:r>
                <a:endParaRPr lang="en-US" altLang="ko-KR" sz="2678" b="1" dirty="0">
                  <a:solidFill>
                    <a:srgbClr val="6E4D2C"/>
                  </a:solidFill>
                  <a:latin typeface="Source Han Sans KR Normal Bold"/>
                </a:endParaRPr>
              </a:p>
              <a:p>
                <a:pPr marL="0" lvl="0" indent="0" algn="ctr">
                  <a:lnSpc>
                    <a:spcPts val="3213"/>
                  </a:lnSpc>
                </a:pPr>
                <a:r>
                  <a:rPr 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/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방법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032500" y="2619098"/>
              <a:ext cx="3804550" cy="3686452"/>
              <a:chOff x="7837570" y="2326879"/>
              <a:chExt cx="3931046" cy="393104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7570" y="2326879"/>
                <a:ext cx="3931046" cy="3931046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8144467" y="3594674"/>
                <a:ext cx="31027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1. </a:t>
                </a:r>
                <a:r>
                  <a:rPr lang="en-US" altLang="ko-KR" sz="2000" dirty="0" err="1" smtClean="0"/>
                  <a:t>eXERD</a:t>
                </a:r>
                <a:r>
                  <a:rPr lang="en-US" altLang="ko-KR" sz="2000" dirty="0" smtClean="0"/>
                  <a:t>(</a:t>
                </a:r>
                <a:r>
                  <a:rPr lang="ko-KR" altLang="en-US" sz="2000" dirty="0" smtClean="0"/>
                  <a:t>모델링</a:t>
                </a:r>
                <a:r>
                  <a:rPr lang="en-US" altLang="ko-KR" sz="2000" dirty="0" smtClean="0"/>
                  <a:t>) </a:t>
                </a:r>
              </a:p>
              <a:p>
                <a:r>
                  <a:rPr lang="en-US" altLang="ko-KR" sz="2000" dirty="0" smtClean="0"/>
                  <a:t>2. Ajax(</a:t>
                </a:r>
                <a:r>
                  <a:rPr lang="ko-KR" altLang="en-US" sz="2000" dirty="0" smtClean="0"/>
                  <a:t>비동기 통신 방법</a:t>
                </a:r>
                <a:r>
                  <a:rPr lang="en-US" altLang="ko-KR" sz="2000" dirty="0" smtClean="0"/>
                  <a:t>)</a:t>
                </a:r>
                <a:endParaRPr lang="ko-KR" altLang="en-US" sz="2000" dirty="0"/>
              </a:p>
              <a:p>
                <a:endParaRPr lang="ko-KR" altLang="en-US" sz="2000" dirty="0"/>
              </a:p>
              <a:p>
                <a:endParaRPr lang="ko-KR" altLang="en-US" sz="2000" dirty="0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환경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95351" y="1983036"/>
            <a:ext cx="2808276" cy="138830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smtClean="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93467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2990213" y="4546681"/>
            <a:ext cx="3210562" cy="1348892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 smtClean="0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 smtClean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연결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b="1" dirty="0" smtClean="0">
                <a:solidFill>
                  <a:schemeClr val="tx1"/>
                </a:solidFill>
              </a:rPr>
              <a:t> 연결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en-US" altLang="ko-KR" sz="1800" b="1" kern="1200" dirty="0" smtClean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 smtClean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 smtClean="0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FF00"/>
                </a:solidFill>
              </a:rPr>
              <a:t>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</a:t>
            </a:r>
            <a:r>
              <a:rPr lang="en-US" altLang="ko-KR" sz="2200" b="1" kern="1200" dirty="0" smtClean="0">
                <a:solidFill>
                  <a:srgbClr val="FFFF00"/>
                </a:solidFill>
              </a:rPr>
              <a:t>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1543" y="1339482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C000"/>
                </a:solidFill>
              </a:rPr>
              <a:t>중간 발표</a:t>
            </a:r>
            <a:endParaRPr lang="ko-KR" altLang="en-US" sz="3000" b="1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1543" y="3911828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C000"/>
                </a:solidFill>
              </a:rPr>
              <a:t>최종 발표</a:t>
            </a:r>
            <a:endParaRPr lang="ko-KR" altLang="en-US" sz="3000" b="1" dirty="0">
              <a:solidFill>
                <a:srgbClr val="FFC000"/>
              </a:solidFill>
            </a:endParaRPr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 flipV="1">
            <a:off x="947451" y="3647652"/>
            <a:ext cx="10297098" cy="11068"/>
          </a:xfrm>
          <a:prstGeom prst="line">
            <a:avLst/>
          </a:prstGeom>
          <a:ln w="47625" cap="rnd">
            <a:solidFill>
              <a:schemeClr val="accent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모서리가 둥근 직사각형 19"/>
          <p:cNvSpPr/>
          <p:nvPr/>
        </p:nvSpPr>
        <p:spPr>
          <a:xfrm>
            <a:off x="1216169" y="96398"/>
            <a:ext cx="34841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1" y="130032"/>
            <a:ext cx="4516110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162050"/>
            <a:ext cx="10553700" cy="52602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95375"/>
            <a:ext cx="10963275" cy="53935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KIOSK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2050"/>
            <a:ext cx="11039475" cy="526022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508</Words>
  <Application>Microsoft Office PowerPoint</Application>
  <PresentationFormat>와이드스크린</PresentationFormat>
  <Paragraphs>145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Arita Buri Medium Bold</vt:lpstr>
      <vt:lpstr>Pattaya</vt:lpstr>
      <vt:lpstr>Source Han Sans KR Normal Bold</vt:lpstr>
      <vt:lpstr>맑은 고딕</vt:lpstr>
      <vt:lpstr>Arial</vt:lpstr>
      <vt:lpstr>Bell MT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736</cp:lastModifiedBy>
  <cp:revision>119</cp:revision>
  <dcterms:created xsi:type="dcterms:W3CDTF">2022-05-16T03:13:46Z</dcterms:created>
  <dcterms:modified xsi:type="dcterms:W3CDTF">2022-05-25T12:27:21Z</dcterms:modified>
</cp:coreProperties>
</file>